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6"/>
  </p:notesMasterIdLst>
  <p:sldIdLst>
    <p:sldId id="276" r:id="rId4"/>
    <p:sldId id="256" r:id="rId5"/>
    <p:sldId id="257" r:id="rId6"/>
    <p:sldId id="261" r:id="rId7"/>
    <p:sldId id="263" r:id="rId8"/>
    <p:sldId id="260" r:id="rId9"/>
    <p:sldId id="281" r:id="rId10"/>
    <p:sldId id="269" r:id="rId11"/>
    <p:sldId id="295" r:id="rId12"/>
    <p:sldId id="296" r:id="rId13"/>
    <p:sldId id="297" r:id="rId14"/>
    <p:sldId id="272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76"/>
  </p:normalViewPr>
  <p:slideViewPr>
    <p:cSldViewPr snapToGrid="0">
      <p:cViewPr varScale="1">
        <p:scale>
          <a:sx n="76" d="100"/>
          <a:sy n="76" d="100"/>
        </p:scale>
        <p:origin x="76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CE7B1-5733-BC4B-A264-210A7452CD5C}" type="datetimeFigureOut">
              <a:rPr lang="en-US" smtClean="0"/>
              <a:t>7/25/23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EC5FF-1161-8A48-899D-7E0F6F5F5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EC5FF-1161-8A48-899D-7E0F6F5F59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8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73806" y="3135498"/>
            <a:ext cx="9340387" cy="4408072"/>
            <a:chOff x="0" y="0"/>
            <a:chExt cx="12453850" cy="587742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453850" cy="5877429"/>
              <a:chOff x="0" y="0"/>
              <a:chExt cx="2460020" cy="11609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460020" cy="1160974"/>
              </a:xfrm>
              <a:custGeom>
                <a:avLst/>
                <a:gdLst/>
                <a:ahLst/>
                <a:cxnLst/>
                <a:rect l="l" t="t" r="r" b="b"/>
                <a:pathLst>
                  <a:path w="2460020" h="1160974">
                    <a:moveTo>
                      <a:pt x="0" y="0"/>
                    </a:moveTo>
                    <a:lnTo>
                      <a:pt x="2460020" y="0"/>
                    </a:lnTo>
                    <a:lnTo>
                      <a:pt x="2460020" y="1160974"/>
                    </a:lnTo>
                    <a:lnTo>
                      <a:pt x="0" y="1160974"/>
                    </a:lnTo>
                    <a:close/>
                  </a:path>
                </a:pathLst>
              </a:custGeom>
              <a:solidFill>
                <a:srgbClr val="00AEE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56800" y="2128108"/>
              <a:ext cx="11140249" cy="1621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4"/>
                </a:lnSpc>
              </a:pPr>
              <a:r>
                <a:rPr lang="en-US" sz="3510" b="1">
                  <a:solidFill>
                    <a:srgbClr val="FFFFFF"/>
                  </a:solidFill>
                  <a:latin typeface="Arial" panose="020B0604020202020204" pitchFamily="34" charset="0"/>
                </a:rPr>
                <a:t>The Principles of Effective Inclusive Education in a Christian School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89965" y="1313996"/>
            <a:ext cx="10708070" cy="1026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</a:pPr>
            <a:r>
              <a:rPr lang="en-US" sz="6867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AF6992-18B3-F60D-0725-6BE18ECD3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436347"/>
            <a:ext cx="9340387" cy="62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05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33598" y="-157379"/>
            <a:ext cx="4486891" cy="4621329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0" y="0"/>
                </a:lnTo>
                <a:lnTo>
                  <a:pt x="4486890" y="4621329"/>
                </a:lnTo>
                <a:lnTo>
                  <a:pt x="0" y="462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2172" y="1047750"/>
            <a:ext cx="91348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>
                <a:solidFill>
                  <a:srgbClr val="00AEEF"/>
                </a:solidFill>
                <a:latin typeface="Arial" panose="020B0604020202020204" pitchFamily="34" charset="0"/>
              </a:rPr>
              <a:t>Flourishing individuals vs Flourishing for others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3B676-20C9-CD50-01BB-18864E741700}"/>
              </a:ext>
            </a:extLst>
          </p:cNvPr>
          <p:cNvSpPr txBox="1"/>
          <p:nvPr/>
        </p:nvSpPr>
        <p:spPr>
          <a:xfrm>
            <a:off x="1063937" y="3288170"/>
            <a:ext cx="8686800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AU" sz="3600">
                <a:latin typeface="Arial" panose="020B0604020202020204" pitchFamily="34" charset="0"/>
                <a:cs typeface="Arial" panose="020B0604020202020204" pitchFamily="34" charset="0"/>
              </a:rPr>
              <a:t>What is positive psychology?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14" name="Picture 13" descr="A group of people wearing safety glasses and standing next to each other&#10;&#10;Description automatically generated">
            <a:extLst>
              <a:ext uri="{FF2B5EF4-FFF2-40B4-BE49-F238E27FC236}">
                <a16:creationId xmlns:a16="http://schemas.microsoft.com/office/drawing/2014/main" id="{7B47A79B-854E-93D2-756E-24AFC5AE8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64" y="723900"/>
            <a:ext cx="8621457" cy="5736548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9813C968-8096-8C5E-7867-8674A406D4DA}"/>
              </a:ext>
            </a:extLst>
          </p:cNvPr>
          <p:cNvSpPr txBox="1"/>
          <p:nvPr/>
        </p:nvSpPr>
        <p:spPr>
          <a:xfrm>
            <a:off x="1155716" y="4897278"/>
            <a:ext cx="913482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Seligman PERMA +4 for happiness and wellbeing: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B1653-DD0D-DEE3-C8CA-5F2D739B62A4}"/>
              </a:ext>
            </a:extLst>
          </p:cNvPr>
          <p:cNvSpPr txBox="1"/>
          <p:nvPr/>
        </p:nvSpPr>
        <p:spPr>
          <a:xfrm>
            <a:off x="1127984" y="5864857"/>
            <a:ext cx="8686800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Positive emotion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Meaning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Accomplishment (physical health / mindset / physical work environment / economic security)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BA88A6-0134-5EB5-9223-C71A79D75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71" y="5345229"/>
            <a:ext cx="7772400" cy="517160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992600" y="8724900"/>
            <a:ext cx="1857523" cy="1777253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80" y="0"/>
                </a:lnTo>
                <a:lnTo>
                  <a:pt x="1446680" y="1446679"/>
                </a:lnTo>
                <a:lnTo>
                  <a:pt x="0" y="1446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116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672234" y="1119887"/>
            <a:ext cx="1307603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4"/>
              </a:lnSpc>
            </a:pPr>
            <a:r>
              <a:rPr lang="en-US" sz="6867" b="1">
                <a:solidFill>
                  <a:srgbClr val="00AEEF"/>
                </a:solidFill>
                <a:latin typeface="Arial" panose="020B0604020202020204" pitchFamily="34" charset="0"/>
              </a:rPr>
              <a:t>Love the Lord your God …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59024" y="3080544"/>
            <a:ext cx="9181607" cy="7206456"/>
            <a:chOff x="0" y="-997845"/>
            <a:chExt cx="12242144" cy="551179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997845"/>
              <a:ext cx="12242144" cy="5511793"/>
              <a:chOff x="0" y="-179676"/>
              <a:chExt cx="2204370" cy="9924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179676"/>
                <a:ext cx="2204370" cy="923374"/>
              </a:xfrm>
              <a:custGeom>
                <a:avLst/>
                <a:gdLst/>
                <a:ahLst/>
                <a:cxnLst/>
                <a:rect l="l" t="t" r="r" b="b"/>
                <a:pathLst>
                  <a:path w="2204370" h="1179941">
                    <a:moveTo>
                      <a:pt x="0" y="0"/>
                    </a:moveTo>
                    <a:lnTo>
                      <a:pt x="2204370" y="0"/>
                    </a:lnTo>
                    <a:lnTo>
                      <a:pt x="2204370" y="1179941"/>
                    </a:lnTo>
                    <a:lnTo>
                      <a:pt x="0" y="1179941"/>
                    </a:lnTo>
                    <a:close/>
                  </a:path>
                </a:pathLst>
              </a:custGeom>
              <a:solidFill>
                <a:srgbClr val="00AEE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0947" y="-676746"/>
              <a:ext cx="11140249" cy="4284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0" fontAlgn="base"/>
              <a:r>
                <a:rPr lang="en-US" sz="3600" u="none" strike="noStrike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Wolterstorff</a:t>
              </a: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Education for Shalom (love and justice)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l" rtl="0" fontAlgn="base"/>
              <a:endParaRPr lang="en-US" sz="3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 fontAlgn="base">
                <a:spcAft>
                  <a:spcPts val="1200"/>
                </a:spcAft>
              </a:pP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dwell in shalom is: 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marL="571500" indent="-571500" algn="l" rtl="0" fontAlgn="base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enjoy living before God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marL="571500" indent="-571500" algn="l" rtl="0" fontAlgn="base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enjoy living in one’s physical surroundings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marL="571500" indent="-571500" algn="l" rtl="0" fontAlgn="base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enjoy living with one’s fellows 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marL="571500" indent="-571500" algn="l" rtl="0" fontAlgn="base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3600" u="none" strike="noStrike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 enjoy life with oneself</a:t>
              </a:r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</p:txBody>
        </p:sp>
      </p:grpSp>
      <p:pic>
        <p:nvPicPr>
          <p:cNvPr id="13" name="Picture 12" descr="A child holding her hands together on a bible&#10;&#10;Description automatically generated">
            <a:extLst>
              <a:ext uri="{FF2B5EF4-FFF2-40B4-BE49-F238E27FC236}">
                <a16:creationId xmlns:a16="http://schemas.microsoft.com/office/drawing/2014/main" id="{5C6D7A20-0AD4-A795-6C91-7B81E2CF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26" y="3031693"/>
            <a:ext cx="10872259" cy="725530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087600" y="-1252538"/>
            <a:ext cx="5789970" cy="5963451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1" y="0"/>
                </a:lnTo>
                <a:lnTo>
                  <a:pt x="4486891" y="4621329"/>
                </a:lnTo>
                <a:lnTo>
                  <a:pt x="0" y="4621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64660" y="9101902"/>
            <a:ext cx="1446679" cy="1446679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79" y="0"/>
                </a:lnTo>
                <a:lnTo>
                  <a:pt x="1446679" y="1446680"/>
                </a:lnTo>
                <a:lnTo>
                  <a:pt x="0" y="1446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73334" y="2697545"/>
            <a:ext cx="16956083" cy="17464130"/>
          </a:xfrm>
          <a:custGeom>
            <a:avLst/>
            <a:gdLst/>
            <a:ahLst/>
            <a:cxnLst/>
            <a:rect l="l" t="t" r="r" b="b"/>
            <a:pathLst>
              <a:path w="16956083" h="17464130">
                <a:moveTo>
                  <a:pt x="0" y="0"/>
                </a:moveTo>
                <a:lnTo>
                  <a:pt x="16956083" y="0"/>
                </a:lnTo>
                <a:lnTo>
                  <a:pt x="16956083" y="17464130"/>
                </a:lnTo>
                <a:lnTo>
                  <a:pt x="0" y="174641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15647" y="4092842"/>
            <a:ext cx="7791088" cy="149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41"/>
              </a:lnSpc>
            </a:pPr>
            <a:r>
              <a:rPr lang="en-US" sz="10035" b="1">
                <a:solidFill>
                  <a:srgbClr val="00B0F0"/>
                </a:solidFill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799744" y="-1082194"/>
            <a:ext cx="12095778" cy="5923443"/>
          </a:xfrm>
          <a:custGeom>
            <a:avLst/>
            <a:gdLst/>
            <a:ahLst/>
            <a:cxnLst/>
            <a:rect l="l" t="t" r="r" b="b"/>
            <a:pathLst>
              <a:path w="12095778" h="5923443">
                <a:moveTo>
                  <a:pt x="0" y="0"/>
                </a:moveTo>
                <a:lnTo>
                  <a:pt x="12095778" y="0"/>
                </a:lnTo>
                <a:lnTo>
                  <a:pt x="12095778" y="5923443"/>
                </a:lnTo>
                <a:lnTo>
                  <a:pt x="0" y="5923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032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317547" y="-606498"/>
            <a:ext cx="12095778" cy="5923443"/>
          </a:xfrm>
          <a:custGeom>
            <a:avLst/>
            <a:gdLst/>
            <a:ahLst/>
            <a:cxnLst/>
            <a:rect l="l" t="t" r="r" b="b"/>
            <a:pathLst>
              <a:path w="12095778" h="5923443">
                <a:moveTo>
                  <a:pt x="0" y="0"/>
                </a:moveTo>
                <a:lnTo>
                  <a:pt x="12095778" y="0"/>
                </a:lnTo>
                <a:lnTo>
                  <a:pt x="12095778" y="5923443"/>
                </a:lnTo>
                <a:lnTo>
                  <a:pt x="0" y="592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032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1984" y="-534903"/>
            <a:ext cx="4486891" cy="4621329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1" y="0"/>
                </a:lnTo>
                <a:lnTo>
                  <a:pt x="4486891" y="4621329"/>
                </a:lnTo>
                <a:lnTo>
                  <a:pt x="0" y="462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3338" y="1169983"/>
            <a:ext cx="7054934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4"/>
              </a:lnSpc>
            </a:pPr>
            <a:r>
              <a:rPr lang="en-US" sz="7200" b="1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in Education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3338" y="3943964"/>
            <a:ext cx="7627608" cy="516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</a:rPr>
              <a:t>Inclusions: Common understanding, and barriers.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</a:rPr>
              <a:t>Teachers’ attitudes and a typology of teachers.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</a:rPr>
              <a:t>Seligman (PERMA +4)</a:t>
            </a:r>
            <a:br>
              <a:rPr lang="en-US" sz="3200">
                <a:latin typeface="Arial" panose="020B0604020202020204" pitchFamily="34" charset="0"/>
              </a:rPr>
            </a:br>
            <a:r>
              <a:rPr lang="en-US" sz="3200" err="1">
                <a:latin typeface="Arial" panose="020B0604020202020204" pitchFamily="34" charset="0"/>
              </a:rPr>
              <a:t>Wolterstorff</a:t>
            </a:r>
            <a:r>
              <a:rPr lang="en-US" sz="3200">
                <a:latin typeface="Arial" panose="020B0604020202020204" pitchFamily="34" charset="0"/>
              </a:rPr>
              <a:t> Education of Shalom.</a:t>
            </a:r>
            <a:br>
              <a:rPr lang="en-US" sz="3200">
                <a:latin typeface="Arial" panose="020B0604020202020204" pitchFamily="34" charset="0"/>
              </a:rPr>
            </a:br>
            <a:r>
              <a:rPr lang="en-US" sz="3200">
                <a:latin typeface="Arial" panose="020B0604020202020204" pitchFamily="34" charset="0"/>
              </a:rPr>
              <a:t>Flourishing individual vs flourishing for others.</a:t>
            </a:r>
          </a:p>
          <a:p>
            <a:pPr>
              <a:lnSpc>
                <a:spcPts val="2942"/>
              </a:lnSpc>
            </a:pPr>
            <a:endParaRPr lang="en-US" sz="2101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A person and two children sitting at a table&#10;&#10;Description automatically generated">
            <a:extLst>
              <a:ext uri="{FF2B5EF4-FFF2-40B4-BE49-F238E27FC236}">
                <a16:creationId xmlns:a16="http://schemas.microsoft.com/office/drawing/2014/main" id="{A2D7B57F-61DC-E359-637F-AB3440BC1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84" y="1659067"/>
            <a:ext cx="8359338" cy="5562139"/>
          </a:xfrm>
          <a:prstGeom prst="rect">
            <a:avLst/>
          </a:prstGeom>
        </p:spPr>
      </p:pic>
      <p:pic>
        <p:nvPicPr>
          <p:cNvPr id="12" name="Picture 11" descr="A child and child holding paint brushes&#10;&#10;Description automatically generated">
            <a:extLst>
              <a:ext uri="{FF2B5EF4-FFF2-40B4-BE49-F238E27FC236}">
                <a16:creationId xmlns:a16="http://schemas.microsoft.com/office/drawing/2014/main" id="{BB34351F-581B-7271-B1BF-AD49456C2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386" y="5372100"/>
            <a:ext cx="5821874" cy="387376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841321" y="8840321"/>
            <a:ext cx="1446679" cy="1446679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79" y="0"/>
                </a:lnTo>
                <a:lnTo>
                  <a:pt x="1446679" y="1446679"/>
                </a:lnTo>
                <a:lnTo>
                  <a:pt x="0" y="1446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53463" y="1104900"/>
            <a:ext cx="7054934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4"/>
              </a:lnSpc>
            </a:pPr>
            <a:r>
              <a:rPr lang="en-US" sz="7200" b="1">
                <a:solidFill>
                  <a:srgbClr val="00AEEF"/>
                </a:solidFill>
                <a:latin typeface="Arial" panose="020B0604020202020204" pitchFamily="34" charset="0"/>
              </a:rPr>
              <a:t>Other people matter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CF73D41C-4C38-D7B0-F4E1-FAE8BFED9A72}"/>
              </a:ext>
            </a:extLst>
          </p:cNvPr>
          <p:cNvSpPr txBox="1"/>
          <p:nvPr/>
        </p:nvSpPr>
        <p:spPr>
          <a:xfrm>
            <a:off x="9653462" y="3442748"/>
            <a:ext cx="7948737" cy="6388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/>
            </a:pPr>
            <a:r>
              <a:rPr lang="en-US" sz="3000" b="0" i="0" u="none" strike="noStrike">
                <a:effectLst/>
              </a:rPr>
              <a:t>Near the Portuguese island of Madeira, there lies a small island shaped like an enormous cylinder. At the top is a several-acre plateau on which are grown the most prized grapes that go into Madeira wine.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/>
            </a:pPr>
            <a:r>
              <a:rPr lang="en-US" sz="3000" b="0" i="0" u="none" strike="noStrike">
                <a:effectLst/>
              </a:rPr>
              <a:t>On this plateau lives only one large animal: an ox whose job is to plow the field. There is only one way up to the top, a winding and narrow path.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buFont typeface="Arial"/>
            </a:pPr>
            <a:r>
              <a:rPr lang="en-US" sz="3000" b="0" i="0" u="none" strike="noStrike">
                <a:effectLst/>
              </a:rPr>
              <a:t>How in the world does a new ox get up there when the old ox dies? A baby ox is carried on the back of a worker up the mountain, where it spends the next forty years plowing the field alone. If you are moved by this story, ask yourself why.</a:t>
            </a:r>
            <a:endParaRPr lang="en-US" sz="3000"/>
          </a:p>
          <a:p>
            <a:pPr>
              <a:lnSpc>
                <a:spcPts val="2942"/>
              </a:lnSpc>
            </a:pPr>
            <a:endParaRPr lang="en-US" sz="2101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green hill with a body of water&#10;&#10;Description automatically generated">
            <a:extLst>
              <a:ext uri="{FF2B5EF4-FFF2-40B4-BE49-F238E27FC236}">
                <a16:creationId xmlns:a16="http://schemas.microsoft.com/office/drawing/2014/main" id="{C9A1D209-6B09-BC23-365F-182305EBE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53" y="1409700"/>
            <a:ext cx="9170864" cy="711301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905000" y="7404683"/>
            <a:ext cx="9170864" cy="4322367"/>
          </a:xfrm>
          <a:custGeom>
            <a:avLst/>
            <a:gdLst/>
            <a:ahLst/>
            <a:cxnLst/>
            <a:rect l="l" t="t" r="r" b="b"/>
            <a:pathLst>
              <a:path w="9170864" h="4322367">
                <a:moveTo>
                  <a:pt x="0" y="0"/>
                </a:moveTo>
                <a:lnTo>
                  <a:pt x="9170864" y="0"/>
                </a:lnTo>
                <a:lnTo>
                  <a:pt x="9170864" y="4322367"/>
                </a:lnTo>
                <a:lnTo>
                  <a:pt x="0" y="4322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8529"/>
            </a:stretch>
          </a:blipFill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09CD5D2F-4878-685E-3FF5-6C0FB7FD7656}"/>
              </a:ext>
            </a:extLst>
          </p:cNvPr>
          <p:cNvSpPr/>
          <p:nvPr/>
        </p:nvSpPr>
        <p:spPr>
          <a:xfrm rot="5400000">
            <a:off x="-1731803" y="-332417"/>
            <a:ext cx="5196993" cy="2272551"/>
          </a:xfrm>
          <a:custGeom>
            <a:avLst/>
            <a:gdLst/>
            <a:ahLst/>
            <a:cxnLst/>
            <a:rect l="l" t="t" r="r" b="b"/>
            <a:pathLst>
              <a:path w="9170864" h="4322367">
                <a:moveTo>
                  <a:pt x="0" y="0"/>
                </a:moveTo>
                <a:lnTo>
                  <a:pt x="9170864" y="0"/>
                </a:lnTo>
                <a:lnTo>
                  <a:pt x="9170864" y="4322367"/>
                </a:lnTo>
                <a:lnTo>
                  <a:pt x="0" y="4322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852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miling at camera&#10;&#10;Description automatically generated">
            <a:extLst>
              <a:ext uri="{FF2B5EF4-FFF2-40B4-BE49-F238E27FC236}">
                <a16:creationId xmlns:a16="http://schemas.microsoft.com/office/drawing/2014/main" id="{6BB4A6C4-BD05-CB66-2EFD-1C1CA1A6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2334584"/>
            <a:ext cx="14281195" cy="654078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077200" y="-1859089"/>
            <a:ext cx="4486891" cy="4621329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1" y="0"/>
                </a:lnTo>
                <a:lnTo>
                  <a:pt x="4486891" y="4621330"/>
                </a:lnTo>
                <a:lnTo>
                  <a:pt x="0" y="4621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41321" y="8875371"/>
            <a:ext cx="1446679" cy="1411629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79" y="0"/>
                </a:lnTo>
                <a:lnTo>
                  <a:pt x="1446679" y="1446679"/>
                </a:lnTo>
                <a:lnTo>
                  <a:pt x="0" y="1446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42367" y="1966231"/>
            <a:ext cx="821403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4"/>
              </a:lnSpc>
            </a:pPr>
            <a:r>
              <a:rPr lang="en-US" sz="7200" b="1">
                <a:solidFill>
                  <a:srgbClr val="00AEEF"/>
                </a:solidFill>
                <a:latin typeface="Arial" panose="020B0604020202020204" pitchFamily="34" charset="0"/>
              </a:rPr>
              <a:t>‘Every learner matters and matters equally’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2266" y="5786281"/>
            <a:ext cx="7054934" cy="2780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US" sz="32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lang="en-US" sz="32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education is recognised as a basic human right and as the foundation for a just and equal society.</a:t>
            </a:r>
            <a:endParaRPr lang="en-US" sz="3200" baseline="30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40"/>
              </a:lnSpc>
            </a:pPr>
            <a:endParaRPr 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40"/>
              </a:lnSpc>
            </a:pPr>
            <a:r>
              <a:rPr lang="en-US" sz="2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(European Agency for Development in Special Needs Education, 2012). </a:t>
            </a:r>
            <a:r>
              <a:rPr lang="en-US" sz="2000" baseline="30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UNESCO, 2017, p. 12) 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ECB6C10-F131-64E0-18B0-7BEA8239484E}"/>
              </a:ext>
            </a:extLst>
          </p:cNvPr>
          <p:cNvSpPr txBox="1"/>
          <p:nvPr/>
        </p:nvSpPr>
        <p:spPr>
          <a:xfrm>
            <a:off x="9315442" y="3345002"/>
            <a:ext cx="4019558" cy="2942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US" sz="3600" b="0" i="0" u="none" strike="noStrike">
                <a:solidFill>
                  <a:schemeClr val="bg1"/>
                </a:solidFill>
                <a:effectLst/>
              </a:rPr>
              <a:t>Stop trying to figure out </a:t>
            </a:r>
            <a:r>
              <a:rPr lang="en-US" sz="3600" b="1" i="1" u="none" strike="noStrike">
                <a:solidFill>
                  <a:schemeClr val="bg1"/>
                </a:solidFill>
                <a:effectLst/>
              </a:rPr>
              <a:t>if</a:t>
            </a:r>
            <a:r>
              <a:rPr lang="en-US" sz="3600" b="0" i="0" u="none" strike="noStrike">
                <a:solidFill>
                  <a:schemeClr val="bg1"/>
                </a:solidFill>
                <a:effectLst/>
              </a:rPr>
              <a:t> I am smart and start understanding </a:t>
            </a:r>
            <a:r>
              <a:rPr lang="en-US" sz="3600" b="1" i="1" u="none" strike="noStrike">
                <a:solidFill>
                  <a:schemeClr val="bg1"/>
                </a:solidFill>
                <a:effectLst/>
              </a:rPr>
              <a:t>how</a:t>
            </a:r>
            <a:r>
              <a:rPr lang="en-US" sz="3600" b="0" i="0" u="none" strike="noStrike">
                <a:solidFill>
                  <a:schemeClr val="bg1"/>
                </a:solidFill>
                <a:effectLst/>
              </a:rPr>
              <a:t> I am smart.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endParaRPr lang="en-US" sz="3200" b="0" i="0" u="none" strike="noStrike">
              <a:solidFill>
                <a:schemeClr val="bg1"/>
              </a:solidFill>
              <a:effectLst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sz="2400" err="1">
                <a:solidFill>
                  <a:schemeClr val="bg1"/>
                </a:solidFill>
                <a:latin typeface="Arial" panose="020B0604020202020204" pitchFamily="34" charset="0"/>
              </a:rPr>
              <a:t>Jemar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 Lee, Student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87600" y="-1252538"/>
            <a:ext cx="5789970" cy="5963451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1" y="0"/>
                </a:lnTo>
                <a:lnTo>
                  <a:pt x="4486891" y="4621329"/>
                </a:lnTo>
                <a:lnTo>
                  <a:pt x="0" y="462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41321" y="8573009"/>
            <a:ext cx="1446679" cy="1446679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79" y="0"/>
                </a:lnTo>
                <a:lnTo>
                  <a:pt x="1446679" y="1446680"/>
                </a:lnTo>
                <a:lnTo>
                  <a:pt x="0" y="1446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30568" y="703266"/>
            <a:ext cx="8864636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4"/>
              </a:lnSpc>
            </a:pPr>
            <a:r>
              <a:rPr lang="en-US" sz="6867" b="1">
                <a:solidFill>
                  <a:srgbClr val="00AEEF"/>
                </a:solidFill>
                <a:latin typeface="Arial" panose="020B0604020202020204" pitchFamily="34" charset="0"/>
              </a:rPr>
              <a:t>The reason for inclusion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59024" y="3080544"/>
            <a:ext cx="9181607" cy="7206456"/>
            <a:chOff x="0" y="-997845"/>
            <a:chExt cx="12242144" cy="551179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997845"/>
              <a:ext cx="12242144" cy="5511793"/>
              <a:chOff x="0" y="-179676"/>
              <a:chExt cx="2204370" cy="9924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179676"/>
                <a:ext cx="2204370" cy="923374"/>
              </a:xfrm>
              <a:custGeom>
                <a:avLst/>
                <a:gdLst/>
                <a:ahLst/>
                <a:cxnLst/>
                <a:rect l="l" t="t" r="r" b="b"/>
                <a:pathLst>
                  <a:path w="2204370" h="1179941">
                    <a:moveTo>
                      <a:pt x="0" y="0"/>
                    </a:moveTo>
                    <a:lnTo>
                      <a:pt x="2204370" y="0"/>
                    </a:lnTo>
                    <a:lnTo>
                      <a:pt x="2204370" y="1179941"/>
                    </a:lnTo>
                    <a:lnTo>
                      <a:pt x="0" y="1179941"/>
                    </a:lnTo>
                    <a:close/>
                  </a:path>
                </a:pathLst>
              </a:custGeom>
              <a:solidFill>
                <a:srgbClr val="00AEE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0947" y="-676746"/>
              <a:ext cx="11140249" cy="3841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spcBef>
                  <a:spcPct val="20000"/>
                </a:spcBef>
                <a:buFont typeface="Arial"/>
              </a:pPr>
              <a:r>
                <a:rPr lang="en-US" sz="3600">
                  <a:solidFill>
                    <a:schemeClr val="bg1"/>
                  </a:solidFill>
                </a:rPr>
                <a:t>For it was You who created my inward parts; You knit me together in my mother’s womb.  I will praise You because I have been fearfully and wonderfully made.</a:t>
              </a:r>
            </a:p>
            <a:p>
              <a:pPr>
                <a:spcBef>
                  <a:spcPct val="20000"/>
                </a:spcBef>
                <a:buFont typeface="Arial"/>
              </a:pPr>
              <a:r>
                <a:rPr lang="en-US" sz="3600" b="1">
                  <a:solidFill>
                    <a:schemeClr val="bg1"/>
                  </a:solidFill>
                </a:rPr>
                <a:t>Psalm 139: 13,14</a:t>
              </a:r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52E08B71-3880-4C99-DE27-535BB99D6A6B}"/>
              </a:ext>
            </a:extLst>
          </p:cNvPr>
          <p:cNvSpPr txBox="1"/>
          <p:nvPr/>
        </p:nvSpPr>
        <p:spPr>
          <a:xfrm>
            <a:off x="1672234" y="6743700"/>
            <a:ext cx="835518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AU" sz="3600" i="0" u="none" strike="noStrike">
                <a:solidFill>
                  <a:schemeClr val="bg1"/>
                </a:solidFill>
                <a:effectLst/>
              </a:rPr>
              <a:t>So God created mankind in His own image, in the image of God He created them; male and female He created them.</a:t>
            </a:r>
          </a:p>
          <a:p>
            <a:pPr algn="l"/>
            <a:r>
              <a:rPr lang="en-AU" sz="3600" b="1">
                <a:solidFill>
                  <a:schemeClr val="bg1"/>
                </a:solidFill>
              </a:rPr>
              <a:t>Genesis 1:27</a:t>
            </a:r>
            <a:endParaRPr lang="en-AU" sz="3600" b="1" i="0" strike="noStrike">
              <a:solidFill>
                <a:schemeClr val="bg1"/>
              </a:solidFill>
              <a:effectLst/>
            </a:endParaRPr>
          </a:p>
        </p:txBody>
      </p:sp>
      <p:pic>
        <p:nvPicPr>
          <p:cNvPr id="17" name="Picture 16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FD69AA3-E32F-8894-73C4-F34D3C260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41" y="3695700"/>
            <a:ext cx="7795776" cy="51871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0" y="359173"/>
            <a:ext cx="8646489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283"/>
              </a:lnSpc>
            </a:pPr>
            <a:r>
              <a:rPr lang="en-US" sz="7080" b="1">
                <a:solidFill>
                  <a:srgbClr val="00AEEF"/>
                </a:solidFill>
                <a:latin typeface="Arial" panose="020B0604020202020204" pitchFamily="34" charset="0"/>
              </a:rPr>
              <a:t>Moral Reason Why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FBA70-8C35-4077-3A23-E3E1E776053A}"/>
              </a:ext>
            </a:extLst>
          </p:cNvPr>
          <p:cNvSpPr txBox="1"/>
          <p:nvPr/>
        </p:nvSpPr>
        <p:spPr>
          <a:xfrm>
            <a:off x="8902996" y="1943100"/>
            <a:ext cx="9385004" cy="855958"/>
          </a:xfrm>
          <a:prstGeom prst="rect">
            <a:avLst/>
          </a:prstGeom>
          <a:solidFill>
            <a:srgbClr val="00B0F0"/>
          </a:solidFill>
        </p:spPr>
        <p:txBody>
          <a:bodyPr wrap="square" lIns="251999" tIns="180000" bIns="180000" rtlCol="0">
            <a:sp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en-US" sz="3200" b="1">
                <a:solidFill>
                  <a:schemeClr val="bg1"/>
                </a:solidFill>
              </a:rPr>
              <a:t>Disability Discrimination 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66E96D-7305-0DFB-13B4-DEE29DB77AB1}"/>
              </a:ext>
            </a:extLst>
          </p:cNvPr>
          <p:cNvSpPr txBox="1"/>
          <p:nvPr/>
        </p:nvSpPr>
        <p:spPr>
          <a:xfrm>
            <a:off x="8902996" y="5027462"/>
            <a:ext cx="9385004" cy="855958"/>
          </a:xfrm>
          <a:prstGeom prst="rect">
            <a:avLst/>
          </a:prstGeom>
          <a:solidFill>
            <a:srgbClr val="00B0F0"/>
          </a:solidFill>
        </p:spPr>
        <p:txBody>
          <a:bodyPr wrap="square" lIns="251999" tIns="180000" bIns="180000" rtlCol="0">
            <a:sp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en-US" sz="3200" b="1">
                <a:solidFill>
                  <a:schemeClr val="bg1"/>
                </a:solidFill>
              </a:rPr>
              <a:t>Professional Standards: AITSL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7006C-9DB1-2C06-E107-1EAB3D0BDE77}"/>
              </a:ext>
            </a:extLst>
          </p:cNvPr>
          <p:cNvSpPr txBox="1"/>
          <p:nvPr/>
        </p:nvSpPr>
        <p:spPr>
          <a:xfrm>
            <a:off x="8939556" y="6194517"/>
            <a:ext cx="9348444" cy="1348401"/>
          </a:xfrm>
          <a:prstGeom prst="rect">
            <a:avLst/>
          </a:prstGeom>
          <a:solidFill>
            <a:srgbClr val="00B0F0"/>
          </a:solidFill>
        </p:spPr>
        <p:txBody>
          <a:bodyPr wrap="square" lIns="251999" tIns="180000" bIns="180000" rtlCol="0">
            <a:sp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en-US" sz="3200" b="1">
                <a:solidFill>
                  <a:schemeClr val="bg1"/>
                </a:solidFill>
              </a:rPr>
              <a:t>There is a macro and micro approach to inclusive education: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738EF-B7AF-1CAF-9DD0-5B779DA1C2FA}"/>
              </a:ext>
            </a:extLst>
          </p:cNvPr>
          <p:cNvSpPr txBox="1"/>
          <p:nvPr/>
        </p:nvSpPr>
        <p:spPr>
          <a:xfrm>
            <a:off x="9144000" y="3026495"/>
            <a:ext cx="8686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The federal Disability Discrimination Act (1992) (DDA) makes it illegal to harass or discriminate against a person with disability or their associate, on the basis of disability, in the areas of:  </a:t>
            </a: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896771-F8DB-B7F5-4CA7-FB380C57C394}"/>
              </a:ext>
            </a:extLst>
          </p:cNvPr>
          <p:cNvSpPr txBox="1"/>
          <p:nvPr/>
        </p:nvSpPr>
        <p:spPr>
          <a:xfrm>
            <a:off x="8878092" y="7729603"/>
            <a:ext cx="93484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Whole school practices: adjustment to environments, culture, policies, support structures, funding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In-class: differentiating the curriculum, alternative curricula, use of technologies, Doc Plans, and quality teaching for all students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6" name="Picture 25" descr="A person holding an object&#10;&#10;Description automatically generated">
            <a:extLst>
              <a:ext uri="{FF2B5EF4-FFF2-40B4-BE49-F238E27FC236}">
                <a16:creationId xmlns:a16="http://schemas.microsoft.com/office/drawing/2014/main" id="{7A4C8BFA-A7CD-E04B-3621-80FAEC3A3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42" y="1922679"/>
            <a:ext cx="8265042" cy="836432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4267200" y="8567129"/>
            <a:ext cx="6972536" cy="3372484"/>
          </a:xfrm>
          <a:custGeom>
            <a:avLst/>
            <a:gdLst/>
            <a:ahLst/>
            <a:cxnLst/>
            <a:rect l="l" t="t" r="r" b="b"/>
            <a:pathLst>
              <a:path w="9170864" h="4322367">
                <a:moveTo>
                  <a:pt x="0" y="0"/>
                </a:moveTo>
                <a:lnTo>
                  <a:pt x="9170864" y="0"/>
                </a:lnTo>
                <a:lnTo>
                  <a:pt x="9170864" y="4322367"/>
                </a:lnTo>
                <a:lnTo>
                  <a:pt x="0" y="43223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18529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f information&#10;&#10;Description automatically generated">
            <a:extLst>
              <a:ext uri="{FF2B5EF4-FFF2-40B4-BE49-F238E27FC236}">
                <a16:creationId xmlns:a16="http://schemas.microsoft.com/office/drawing/2014/main" id="{149CF0D4-0423-EB83-4F01-414D42F21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0" y="61595"/>
            <a:ext cx="16252299" cy="102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7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62501" y="1158318"/>
            <a:ext cx="4486891" cy="4621329"/>
          </a:xfrm>
          <a:custGeom>
            <a:avLst/>
            <a:gdLst/>
            <a:ahLst/>
            <a:cxnLst/>
            <a:rect l="l" t="t" r="r" b="b"/>
            <a:pathLst>
              <a:path w="4486891" h="4621329">
                <a:moveTo>
                  <a:pt x="0" y="0"/>
                </a:moveTo>
                <a:lnTo>
                  <a:pt x="4486890" y="0"/>
                </a:lnTo>
                <a:lnTo>
                  <a:pt x="4486890" y="4621329"/>
                </a:lnTo>
                <a:lnTo>
                  <a:pt x="0" y="4621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361477" y="8840321"/>
            <a:ext cx="1446679" cy="1446679"/>
          </a:xfrm>
          <a:custGeom>
            <a:avLst/>
            <a:gdLst/>
            <a:ahLst/>
            <a:cxnLst/>
            <a:rect l="l" t="t" r="r" b="b"/>
            <a:pathLst>
              <a:path w="1446679" h="1446679">
                <a:moveTo>
                  <a:pt x="0" y="0"/>
                </a:moveTo>
                <a:lnTo>
                  <a:pt x="1446680" y="0"/>
                </a:lnTo>
                <a:lnTo>
                  <a:pt x="1446680" y="1446679"/>
                </a:lnTo>
                <a:lnTo>
                  <a:pt x="0" y="1446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2172" y="1047750"/>
            <a:ext cx="913482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</a:rPr>
              <a:t>Essential elements of Inclusive Classroom Practices:</a:t>
            </a:r>
          </a:p>
        </p:txBody>
      </p:sp>
      <p:sp>
        <p:nvSpPr>
          <p:cNvPr id="5" name="Freeform 5"/>
          <p:cNvSpPr/>
          <p:nvPr/>
        </p:nvSpPr>
        <p:spPr>
          <a:xfrm>
            <a:off x="10732188" y="2343662"/>
            <a:ext cx="6629289" cy="6506184"/>
          </a:xfrm>
          <a:custGeom>
            <a:avLst/>
            <a:gdLst/>
            <a:ahLst/>
            <a:cxnLst/>
            <a:rect l="l" t="t" r="r" b="b"/>
            <a:pathLst>
              <a:path w="6629289" h="6506184">
                <a:moveTo>
                  <a:pt x="0" y="0"/>
                </a:moveTo>
                <a:lnTo>
                  <a:pt x="6629289" y="0"/>
                </a:lnTo>
                <a:lnTo>
                  <a:pt x="6629289" y="6506184"/>
                </a:lnTo>
                <a:lnTo>
                  <a:pt x="0" y="6506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561" r="-23561"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3B676-20C9-CD50-01BB-18864E741700}"/>
              </a:ext>
            </a:extLst>
          </p:cNvPr>
          <p:cNvSpPr txBox="1"/>
          <p:nvPr/>
        </p:nvSpPr>
        <p:spPr>
          <a:xfrm>
            <a:off x="1063937" y="2733112"/>
            <a:ext cx="868680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Identify and remove barriers.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The right of the student to participate fully in school life and the school’s duty to welcome and accept all students (more than integration).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9813C968-8096-8C5E-7867-8674A406D4DA}"/>
              </a:ext>
            </a:extLst>
          </p:cNvPr>
          <p:cNvSpPr txBox="1"/>
          <p:nvPr/>
        </p:nvSpPr>
        <p:spPr>
          <a:xfrm>
            <a:off x="1106635" y="5172564"/>
            <a:ext cx="91348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00AEEF"/>
                </a:solidFill>
                <a:latin typeface="Arial" panose="020B0604020202020204" pitchFamily="34" charset="0"/>
              </a:rPr>
              <a:t>Barriers as perceived by teachers: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B1653-DD0D-DEE3-C8CA-5F2D739B62A4}"/>
              </a:ext>
            </a:extLst>
          </p:cNvPr>
          <p:cNvSpPr txBox="1"/>
          <p:nvPr/>
        </p:nvSpPr>
        <p:spPr>
          <a:xfrm>
            <a:off x="1106635" y="6101309"/>
            <a:ext cx="8686800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Lack of time​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Difficulty in individualising within a group​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Inadequate training and resources​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Lack of school support​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Views that adjusting for some students compromises the learning of others​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We are not preparing the child for the real world.​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E3D88F68-D63E-6D7D-E0D0-CD24E499ABC5}"/>
              </a:ext>
            </a:extLst>
          </p:cNvPr>
          <p:cNvGrpSpPr/>
          <p:nvPr/>
        </p:nvGrpSpPr>
        <p:grpSpPr>
          <a:xfrm>
            <a:off x="990601" y="266706"/>
            <a:ext cx="7620000" cy="10210794"/>
            <a:chOff x="0" y="-815177"/>
            <a:chExt cx="12242144" cy="5329125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CAF80460-9D0D-A924-899B-74D3AF5306AB}"/>
                </a:ext>
              </a:extLst>
            </p:cNvPr>
            <p:cNvGrpSpPr/>
            <p:nvPr/>
          </p:nvGrpSpPr>
          <p:grpSpPr>
            <a:xfrm>
              <a:off x="0" y="-815177"/>
              <a:ext cx="12242144" cy="5329125"/>
              <a:chOff x="0" y="-146784"/>
              <a:chExt cx="2204370" cy="959584"/>
            </a:xfrm>
          </p:grpSpPr>
          <p:sp>
            <p:nvSpPr>
              <p:cNvPr id="5" name="Freeform 8">
                <a:extLst>
                  <a:ext uri="{FF2B5EF4-FFF2-40B4-BE49-F238E27FC236}">
                    <a16:creationId xmlns:a16="http://schemas.microsoft.com/office/drawing/2014/main" id="{2B584E7B-F078-FDFD-03F0-72D6D8E6CD36}"/>
                  </a:ext>
                </a:extLst>
              </p:cNvPr>
              <p:cNvSpPr/>
              <p:nvPr/>
            </p:nvSpPr>
            <p:spPr>
              <a:xfrm>
                <a:off x="0" y="-146784"/>
                <a:ext cx="2204370" cy="923374"/>
              </a:xfrm>
              <a:custGeom>
                <a:avLst/>
                <a:gdLst/>
                <a:ahLst/>
                <a:cxnLst/>
                <a:rect l="l" t="t" r="r" b="b"/>
                <a:pathLst>
                  <a:path w="2204370" h="1179941">
                    <a:moveTo>
                      <a:pt x="0" y="0"/>
                    </a:moveTo>
                    <a:lnTo>
                      <a:pt x="2204370" y="0"/>
                    </a:lnTo>
                    <a:lnTo>
                      <a:pt x="2204370" y="1179941"/>
                    </a:lnTo>
                    <a:lnTo>
                      <a:pt x="0" y="1179941"/>
                    </a:lnTo>
                    <a:close/>
                  </a:path>
                </a:pathLst>
              </a:custGeom>
              <a:solidFill>
                <a:srgbClr val="00AEEF"/>
              </a:solidFill>
            </p:spPr>
          </p:sp>
          <p:sp>
            <p:nvSpPr>
              <p:cNvPr id="6" name="TextBox 9">
                <a:extLst>
                  <a:ext uri="{FF2B5EF4-FFF2-40B4-BE49-F238E27FC236}">
                    <a16:creationId xmlns:a16="http://schemas.microsoft.com/office/drawing/2014/main" id="{DC7E4728-2089-1227-00B8-453DDA72185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B09D1214-7CB8-42ED-F7AA-9995973853B3}"/>
                </a:ext>
              </a:extLst>
            </p:cNvPr>
            <p:cNvSpPr txBox="1"/>
            <p:nvPr/>
          </p:nvSpPr>
          <p:spPr>
            <a:xfrm>
              <a:off x="550948" y="-348070"/>
              <a:ext cx="11140248" cy="4660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Teachers deal with the inclusion of ASD students in their mainstream classrooms by moving through stages ​</a:t>
              </a:r>
            </a:p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(theoretical proposition)  ​</a:t>
              </a:r>
            </a:p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/>
              <a:endParaRPr lang="en-US" sz="3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Abdicator​</a:t>
              </a:r>
            </a:p>
            <a:p>
              <a:pPr algn="ctr" rtl="0" fontAlgn="base"/>
              <a:endParaRPr lang="en-US" sz="3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Pragmatist​</a:t>
              </a:r>
            </a:p>
            <a:p>
              <a:pPr algn="ctr" rtl="0" fontAlgn="base"/>
              <a:endParaRPr lang="en-US" sz="36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rtl="0" fontAlgn="base"/>
              <a:r>
                <a:rPr lang="en-US" sz="36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Reconstituted Enthusiast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05DCCD-72C4-7384-97A4-C622B3896E1D}"/>
              </a:ext>
            </a:extLst>
          </p:cNvPr>
          <p:cNvGrpSpPr/>
          <p:nvPr/>
        </p:nvGrpSpPr>
        <p:grpSpPr>
          <a:xfrm>
            <a:off x="9718160" y="266706"/>
            <a:ext cx="7620000" cy="9825489"/>
            <a:chOff x="0" y="-1112543"/>
            <a:chExt cx="12242144" cy="57158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00C9F0-EFAD-8512-DCD6-B5D1273C477A}"/>
                </a:ext>
              </a:extLst>
            </p:cNvPr>
            <p:cNvGrpSpPr/>
            <p:nvPr/>
          </p:nvGrpSpPr>
          <p:grpSpPr>
            <a:xfrm>
              <a:off x="0" y="-1112543"/>
              <a:ext cx="12242144" cy="5715804"/>
              <a:chOff x="0" y="-200329"/>
              <a:chExt cx="2204370" cy="1029211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1709151C-B36A-5D74-7DB0-309C692BBE02}"/>
                  </a:ext>
                </a:extLst>
              </p:cNvPr>
              <p:cNvSpPr/>
              <p:nvPr/>
            </p:nvSpPr>
            <p:spPr>
              <a:xfrm>
                <a:off x="0" y="-200329"/>
                <a:ext cx="2204370" cy="1029211"/>
              </a:xfrm>
              <a:custGeom>
                <a:avLst/>
                <a:gdLst/>
                <a:ahLst/>
                <a:cxnLst/>
                <a:rect l="l" t="t" r="r" b="b"/>
                <a:pathLst>
                  <a:path w="2204370" h="1179941">
                    <a:moveTo>
                      <a:pt x="0" y="0"/>
                    </a:moveTo>
                    <a:lnTo>
                      <a:pt x="2204370" y="0"/>
                    </a:lnTo>
                    <a:lnTo>
                      <a:pt x="2204370" y="1179941"/>
                    </a:lnTo>
                    <a:lnTo>
                      <a:pt x="0" y="1179941"/>
                    </a:lnTo>
                    <a:close/>
                  </a:path>
                </a:pathLst>
              </a:custGeom>
              <a:solidFill>
                <a:srgbClr val="00AEEF"/>
              </a:solidFill>
            </p:spPr>
          </p:sp>
          <p:sp>
            <p:nvSpPr>
              <p:cNvPr id="11" name="TextBox 9">
                <a:extLst>
                  <a:ext uri="{FF2B5EF4-FFF2-40B4-BE49-F238E27FC236}">
                    <a16:creationId xmlns:a16="http://schemas.microsoft.com/office/drawing/2014/main" id="{F67F3679-379E-FA10-16DF-2D23B416E3F1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F9BFF519-24DA-4966-94D2-B49B091FE67F}"/>
                </a:ext>
              </a:extLst>
            </p:cNvPr>
            <p:cNvSpPr txBox="1"/>
            <p:nvPr/>
          </p:nvSpPr>
          <p:spPr>
            <a:xfrm>
              <a:off x="485462" y="-1065455"/>
              <a:ext cx="11140248" cy="5573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rtl="0" fontAlgn="base"/>
              <a:r>
                <a:rPr lang="en-US" sz="1800" b="0" i="0">
                  <a:solidFill>
                    <a:srgbClr val="444444"/>
                  </a:solidFill>
                  <a:effectLst/>
                  <a:latin typeface="Calibri" panose="020F0502020204030204" pitchFamily="34" charset="0"/>
                </a:rPr>
                <a:t>​</a:t>
              </a:r>
              <a:endParaRPr lang="en-US" sz="3600" b="0" i="0">
                <a:solidFill>
                  <a:srgbClr val="444444"/>
                </a:solidFill>
                <a:effectLst/>
                <a:latin typeface="Calibri" panose="020F0502020204030204" pitchFamily="34" charset="0"/>
              </a:endParaRPr>
            </a:p>
            <a:p>
              <a:pPr algn="ctr" rtl="0" fontAlgn="base">
                <a:spcAft>
                  <a:spcPts val="600"/>
                </a:spcAft>
              </a:pPr>
              <a:r>
                <a:rPr lang="en-AU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STAGES​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Embrace inclusion​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Unquestioningly and with enthusiasm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endParaRPr lang="en-US" sz="24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rtl="0" fontAlgn="base">
                <a:spcAft>
                  <a:spcPts val="600"/>
                </a:spcAft>
              </a:pPr>
              <a:r>
                <a:rPr lang="en-AU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Deflation​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Loss of control due to the actions/diagnosis of students, lack of support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Responding to deflation​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Analyse to gain control, seek solutions to recapture enthusiasm, experimenting with possibilities, survival by adopting solutions. 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endParaRPr lang="en-AU" sz="24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rtl="0" fontAlgn="base">
                <a:spcAft>
                  <a:spcPts val="600"/>
                </a:spcAft>
              </a:pPr>
              <a:r>
                <a:rPr lang="en-AU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Emergence of 3 types of teachers </a:t>
              </a:r>
              <a:r>
                <a:rPr lang="en-US" sz="28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Crossroads in dealing with SEN students to 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try and regain enthusiasm - actions taken 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signify a type of teacher.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Teachers who defer to specialist/ </a:t>
              </a:r>
              <a:r>
                <a:rPr lang="en-AU" sz="2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Abdicate</a:t>
              </a: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responsibility.</a:t>
              </a:r>
              <a:r>
                <a:rPr lang="en-US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Adapt pedagogy / </a:t>
              </a:r>
              <a:r>
                <a:rPr lang="en-AU" sz="2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Pragmatists</a:t>
              </a: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.​</a:t>
              </a:r>
            </a:p>
            <a:p>
              <a:pPr algn="ctr" rtl="0" fontAlgn="base">
                <a:spcAft>
                  <a:spcPts val="600"/>
                </a:spcAft>
              </a:pP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Take action / </a:t>
              </a:r>
              <a:r>
                <a:rPr lang="en-AU" sz="2400" b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Reconstituted Enthusiast</a:t>
              </a:r>
              <a:r>
                <a:rPr lang="en-AU" sz="240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51955696-8A13-3A22-949D-F7F12BFCC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800" y="4686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5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641FD94F3A2C4193A0029F96B16523" ma:contentTypeVersion="17" ma:contentTypeDescription="Create a new document." ma:contentTypeScope="" ma:versionID="38879767feb283a35b153978ef166b57">
  <xsd:schema xmlns:xsd="http://www.w3.org/2001/XMLSchema" xmlns:xs="http://www.w3.org/2001/XMLSchema" xmlns:p="http://schemas.microsoft.com/office/2006/metadata/properties" xmlns:ns2="1c300451-29f6-4772-81d9-52cec3382dbc" xmlns:ns3="11863255-b9ec-4d04-bb1d-e72617751eeb" targetNamespace="http://schemas.microsoft.com/office/2006/metadata/properties" ma:root="true" ma:fieldsID="30b59d2883134ee945fda1173952eb09" ns2:_="" ns3:_="">
    <xsd:import namespace="1c300451-29f6-4772-81d9-52cec3382dbc"/>
    <xsd:import namespace="11863255-b9ec-4d04-bb1d-e72617751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00451-29f6-4772-81d9-52cec3382d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4a4686f-5935-467d-99f8-69341dd22b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63255-b9ec-4d04-bb1d-e72617751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b706c1c-4472-45ef-af88-b4bd1b42c20d}" ma:internalName="TaxCatchAll" ma:showField="CatchAllData" ma:web="11863255-b9ec-4d04-bb1d-e72617751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8F5278-A185-4D85-B78A-1A0491B499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413FA4-E612-41E6-B215-C4D2D9D56E05}">
  <ds:schemaRefs>
    <ds:schemaRef ds:uri="11863255-b9ec-4d04-bb1d-e72617751eeb"/>
    <ds:schemaRef ds:uri="1c300451-29f6-4772-81d9-52cec3382d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Macintosh PowerPoint</Application>
  <PresentationFormat>Custom</PresentationFormat>
  <Paragraphs>86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Capital - Swan</dc:title>
  <cp:lastModifiedBy>Darnelle Pretorius</cp:lastModifiedBy>
  <cp:revision>2</cp:revision>
  <dcterms:created xsi:type="dcterms:W3CDTF">2006-08-16T00:00:00Z</dcterms:created>
  <dcterms:modified xsi:type="dcterms:W3CDTF">2023-07-25T08:49:54Z</dcterms:modified>
  <dc:identifier>DAFmgzK-P7A</dc:identifier>
</cp:coreProperties>
</file>